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0" r:id="rId3"/>
    <p:sldId id="293" r:id="rId4"/>
    <p:sldId id="292" r:id="rId5"/>
    <p:sldId id="286" r:id="rId6"/>
    <p:sldId id="287" r:id="rId7"/>
    <p:sldId id="289" r:id="rId8"/>
    <p:sldId id="290" r:id="rId9"/>
    <p:sldId id="291" r:id="rId10"/>
    <p:sldId id="294" r:id="rId11"/>
    <p:sldId id="288" r:id="rId12"/>
  </p:sldIdLst>
  <p:sldSz cx="9144000" cy="6858000" type="screen4x3"/>
  <p:notesSz cx="6858000" cy="91440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7FFBFC-0A54-48AC-9CB0-09DD6A4BCA50}" type="datetimeFigureOut">
              <a:rPr lang="es-PA"/>
              <a:pPr>
                <a:defRPr/>
              </a:pPr>
              <a:t>2017-10-24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A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A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1093C5-D522-4C56-BABF-3122D1E586C0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45021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8EFD1C7-F230-434D-9626-B7A6645D33AE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AB1C77A-89D4-484D-9A02-91B73E66D232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7C92A0-2783-4749-945E-422E4D13FFB9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FBB9C1-3E8A-4E05-8C1F-27BEA91F7B53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0CEC26-145B-447C-9617-91700E09B396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79C79C-328A-4B24-B70C-236B919A30A8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8F3DDE-4C65-4CB6-A0AA-2EBCBC356D75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45D38A-9D4E-437F-8C15-8B3D11F9C64F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A2D2B6-0574-4996-97EC-DCF7D460C1FD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0D879F-72EB-42EB-A8B0-9EA103E6E86F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83C7FC-7D5E-4B92-A713-9FE4959981A4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3D6F01-CC54-4B13-8D1E-6A0CBC93D966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FBE453-5793-47F9-A681-91910B2BB3A5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B7E212-0643-4C69-9345-3CE39BCF66B4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3C6352-1C5F-4FE9-A8CE-2111976513F0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BC43B0-0171-4278-93E3-7337C9DC126A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FC1C1F-AC02-4704-A2BE-97E4684997EA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72B2F4-5577-48D3-BCAF-7D950C0BCC52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8B75884-BCAE-4808-8D0D-ED75E5D15345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E9FE21-3679-43CB-B61D-16C0378C6655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1DF581-FE97-4BE7-A550-420E9390075B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572570-29E0-4DAB-AA80-C6A5FBF3EED8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7E2651-3C4C-482E-9727-0EBEC9808FAE}" type="datetimeFigureOut">
              <a:rPr lang="es-PA" smtClean="0"/>
              <a:pPr>
                <a:defRPr/>
              </a:pPr>
              <a:t>2017-10-24</a:t>
            </a:fld>
            <a:endParaRPr lang="es-PA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20DC32B-8CC2-4127-B682-DCF28931BEB8}" type="slidenum">
              <a:rPr lang="es-PA" smtClean="0"/>
              <a:pPr>
                <a:defRPr/>
              </a:pPr>
              <a:t>‹Nº›</a:t>
            </a:fld>
            <a:endParaRPr lang="es-P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30241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AND FREQUENCY CALIBRATION AND DISSEMINATION LABORATORY REQUIREMENTS</a:t>
            </a:r>
            <a:endParaRPr lang="en-US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913" y="5373688"/>
            <a:ext cx="6400800" cy="935037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Raul F. Solis B.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CENAMEP AIP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755650" y="620713"/>
            <a:ext cx="7772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Time and frequency Workshop</a:t>
            </a:r>
            <a:endParaRPr lang="en-US" sz="4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A web clock is a very striking way to disseminate the time and can be access by many people.</a:t>
            </a:r>
          </a:p>
          <a:p>
            <a:r>
              <a:rPr lang="en-US" altLang="en-US" sz="2800" dirty="0" smtClean="0"/>
              <a:t>The problem is the code of the web clock and how the server will be on time.</a:t>
            </a:r>
          </a:p>
          <a:p>
            <a:r>
              <a:rPr lang="en-US" altLang="en-US" sz="2800" dirty="0" smtClean="0"/>
              <a:t>A NTP server can solve this problem and allow to disseminate time in another way, but the cost of implement all these dissemination services can be more than USD 10 000.00</a:t>
            </a:r>
            <a:endParaRPr lang="en-US" altLang="en-US" sz="2400" dirty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Dissemination</a:t>
            </a:r>
          </a:p>
        </p:txBody>
      </p:sp>
    </p:spTree>
    <p:extLst>
      <p:ext uri="{BB962C8B-B14F-4D97-AF65-F5344CB8AC3E}">
        <p14:creationId xmlns:p14="http://schemas.microsoft.com/office/powerpoint/2010/main" val="33867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39750" y="1989138"/>
            <a:ext cx="8229600" cy="2006600"/>
          </a:xfrm>
        </p:spPr>
        <p:txBody>
          <a:bodyPr/>
          <a:lstStyle/>
          <a:p>
            <a:pPr>
              <a:defRPr/>
            </a:pP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rsolis@cenamep.org.pa</a:t>
            </a:r>
          </a:p>
        </p:txBody>
      </p:sp>
    </p:spTree>
    <p:extLst>
      <p:ext uri="{BB962C8B-B14F-4D97-AF65-F5344CB8AC3E}">
        <p14:creationId xmlns:p14="http://schemas.microsoft.com/office/powerpoint/2010/main" val="20665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dirty="0" smtClean="0"/>
              <a:t>A typically time and frequency laboratory have 3 areas:</a:t>
            </a:r>
          </a:p>
          <a:p>
            <a:pPr lvl="1"/>
            <a:r>
              <a:rPr lang="en-US" altLang="en-US" sz="2800" dirty="0" smtClean="0"/>
              <a:t>Standards and traceability</a:t>
            </a:r>
          </a:p>
          <a:p>
            <a:pPr lvl="1"/>
            <a:r>
              <a:rPr lang="en-US" altLang="en-US" sz="2800" dirty="0" smtClean="0"/>
              <a:t>Calibration</a:t>
            </a:r>
          </a:p>
          <a:p>
            <a:pPr lvl="1"/>
            <a:r>
              <a:rPr lang="en-US" altLang="en-US" sz="2800" dirty="0" smtClean="0"/>
              <a:t>Dissemination</a:t>
            </a:r>
          </a:p>
          <a:p>
            <a:r>
              <a:rPr lang="en-US" altLang="en-US" sz="2800" dirty="0" smtClean="0"/>
              <a:t>These areas always work together but calibration and dissemination depend of the work of the standards and traceability area.</a:t>
            </a:r>
            <a:endParaRPr lang="en-US" altLang="en-US" sz="2800" dirty="0" smtClean="0"/>
          </a:p>
          <a:p>
            <a:endParaRPr lang="en-US" altLang="en-US" sz="2800" dirty="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and Frequency Laboratory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 smtClean="0"/>
              <a:t>A time and frequency laboratory must have a reference and a mechanism to compare their signals with another laboratories.</a:t>
            </a:r>
          </a:p>
          <a:p>
            <a:r>
              <a:rPr lang="en-US" altLang="en-US" sz="2800" dirty="0" smtClean="0"/>
              <a:t>The reference can be from a laboratory Quartz class to atomic clocks.</a:t>
            </a:r>
          </a:p>
          <a:p>
            <a:r>
              <a:rPr lang="en-US" altLang="en-US" sz="2800" dirty="0" smtClean="0"/>
              <a:t>The comparison mechanism can be calibrations from another laboratory or a common view comparison.</a:t>
            </a:r>
          </a:p>
          <a:p>
            <a:r>
              <a:rPr lang="en-US" altLang="en-US" sz="2800" dirty="0" smtClean="0"/>
              <a:t>But for the time and frequency laboratories that are the national reference, must have a good reference with common view comparisons to claim traceability.</a:t>
            </a:r>
            <a:endParaRPr lang="en-US" altLang="en-US" sz="2800" dirty="0" smtClean="0"/>
          </a:p>
          <a:p>
            <a:endParaRPr lang="en-US" altLang="en-US" sz="2800" dirty="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4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dirty="0" smtClean="0"/>
              <a:t>Often, the laboratory  calibration services cover:</a:t>
            </a:r>
          </a:p>
          <a:p>
            <a:pPr lvl="1"/>
            <a:r>
              <a:rPr lang="en-US" altLang="en-US" sz="2800" dirty="0" smtClean="0"/>
              <a:t>Frequency: Local oscillators, signal generator, frequency counters, etc.</a:t>
            </a:r>
          </a:p>
          <a:p>
            <a:pPr lvl="1"/>
            <a:r>
              <a:rPr lang="en-US" altLang="en-US" sz="2800" dirty="0" smtClean="0"/>
              <a:t>Time interval: clocks time differences, time interval generators, time interval counters, etc.</a:t>
            </a:r>
          </a:p>
          <a:p>
            <a:pPr lvl="1"/>
            <a:r>
              <a:rPr lang="en-US" altLang="en-US" sz="2800" dirty="0" smtClean="0"/>
              <a:t>Delays: cables, delay generators, etc.</a:t>
            </a:r>
            <a:endParaRPr lang="en-US" altLang="en-US" sz="2400" dirty="0" smtClean="0"/>
          </a:p>
          <a:p>
            <a:r>
              <a:rPr lang="en-US" altLang="en-US" sz="2800" dirty="0" smtClean="0"/>
              <a:t>These services can be cover with one or more devices in the laboratory.</a:t>
            </a:r>
            <a:endParaRPr lang="en-US" altLang="en-US" sz="2800" dirty="0" smtClean="0"/>
          </a:p>
          <a:p>
            <a:endParaRPr lang="en-US" altLang="en-US" sz="2800" dirty="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Calibration</a:t>
            </a:r>
          </a:p>
        </p:txBody>
      </p:sp>
    </p:spTree>
    <p:extLst>
      <p:ext uri="{BB962C8B-B14F-4D97-AF65-F5344CB8AC3E}">
        <p14:creationId xmlns:p14="http://schemas.microsoft.com/office/powerpoint/2010/main" val="43930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r>
              <a:rPr lang="en-US" altLang="en-US" sz="2800" dirty="0" smtClean="0"/>
              <a:t>Equipment often used in calibrations</a:t>
            </a:r>
          </a:p>
          <a:p>
            <a:pPr lvl="1"/>
            <a:r>
              <a:rPr lang="en-US" altLang="en-US" sz="2800" dirty="0" smtClean="0"/>
              <a:t>Frequency counter</a:t>
            </a:r>
            <a:endParaRPr lang="en-US" altLang="en-US" sz="2800" dirty="0" smtClean="0"/>
          </a:p>
          <a:p>
            <a:pPr lvl="1"/>
            <a:r>
              <a:rPr lang="en-US" altLang="en-US" sz="2800" dirty="0" smtClean="0"/>
              <a:t>Time Interval Counter</a:t>
            </a:r>
          </a:p>
          <a:p>
            <a:pPr lvl="1"/>
            <a:r>
              <a:rPr lang="en-US" altLang="en-US" sz="2800" dirty="0" smtClean="0"/>
              <a:t>Signal generator</a:t>
            </a:r>
          </a:p>
          <a:p>
            <a:r>
              <a:rPr lang="en-US" altLang="en-US" sz="2800" dirty="0" smtClean="0"/>
              <a:t>Equipment not regularly used to calibrate equipment but are necessary to control the process in the laboratory:</a:t>
            </a:r>
          </a:p>
          <a:p>
            <a:pPr lvl="1"/>
            <a:r>
              <a:rPr lang="en-US" altLang="en-US" sz="2800" dirty="0" smtClean="0"/>
              <a:t>Oscilloscope</a:t>
            </a:r>
            <a:endParaRPr lang="en-US" altLang="en-US" sz="2800" dirty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Calibration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 smtClean="0"/>
              <a:t>The process of dissemination can be related to the dissemination of:</a:t>
            </a:r>
          </a:p>
          <a:p>
            <a:pPr lvl="1"/>
            <a:r>
              <a:rPr lang="en-US" altLang="en-US" sz="2800" dirty="0" smtClean="0"/>
              <a:t>Time interval: 1 PPS, clock signals </a:t>
            </a:r>
          </a:p>
          <a:p>
            <a:pPr lvl="1"/>
            <a:r>
              <a:rPr lang="en-US" altLang="en-US" sz="2800" dirty="0" smtClean="0"/>
              <a:t>Frequency: 5 MHz, 10 MHz, etc.</a:t>
            </a:r>
          </a:p>
          <a:p>
            <a:pPr lvl="1"/>
            <a:r>
              <a:rPr lang="en-US" altLang="en-US" sz="2800" dirty="0" smtClean="0"/>
              <a:t>Time: NTP, web clock, etc.</a:t>
            </a:r>
            <a:endParaRPr lang="en-US" altLang="en-US" sz="2800" dirty="0" smtClean="0"/>
          </a:p>
          <a:p>
            <a:r>
              <a:rPr lang="en-US" altLang="en-US" sz="2800" dirty="0" smtClean="0"/>
              <a:t>Some </a:t>
            </a:r>
            <a:r>
              <a:rPr lang="en-US" altLang="en-US" sz="2800" dirty="0"/>
              <a:t>dissemination </a:t>
            </a:r>
            <a:r>
              <a:rPr lang="en-US" altLang="en-US" sz="2800" dirty="0" smtClean="0"/>
              <a:t>technique are open to use and other must follow some recommendation (ITU R REC TF.374 “Precise frequency and time signal transmissions” or </a:t>
            </a:r>
            <a:r>
              <a:rPr lang="en-US" altLang="en-US" sz="2800" dirty="0"/>
              <a:t>ITU R REC </a:t>
            </a:r>
            <a:r>
              <a:rPr lang="en-US" altLang="en-US" sz="2800" dirty="0" smtClean="0"/>
              <a:t>TF.768-6 “Standards frequency and Time signals”.</a:t>
            </a:r>
            <a:endParaRPr lang="en-US" altLang="en-US" sz="2800" dirty="0" smtClean="0"/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The minimum equipment that you need to disseminate time interval signals is a Pulse </a:t>
            </a:r>
            <a:r>
              <a:rPr lang="en-US" altLang="en-US" sz="2800" dirty="0" err="1" smtClean="0"/>
              <a:t>Amplificator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Distribuidor</a:t>
            </a:r>
            <a:r>
              <a:rPr lang="en-US" altLang="en-US" sz="2800" dirty="0" smtClean="0"/>
              <a:t>.</a:t>
            </a:r>
            <a:endParaRPr lang="en-US" altLang="en-US" sz="2400" dirty="0"/>
          </a:p>
          <a:p>
            <a:pPr lvl="1"/>
            <a:r>
              <a:rPr lang="en-US" altLang="en-US" sz="2800" dirty="0" smtClean="0"/>
              <a:t>Protect the 1 PPS output form your reference.</a:t>
            </a:r>
          </a:p>
          <a:p>
            <a:pPr lvl="1"/>
            <a:r>
              <a:rPr lang="en-US" altLang="en-US" sz="2800" dirty="0" smtClean="0"/>
              <a:t>Allow to have more than 1 output with the same metrological characteristic from the reference.</a:t>
            </a:r>
          </a:p>
          <a:p>
            <a:pPr lvl="1"/>
            <a:r>
              <a:rPr lang="en-US" altLang="en-US" sz="2800" dirty="0" smtClean="0"/>
              <a:t>Depending of the model, can transfer the 1 PPS to longer distances in the laboratory or another buildings.</a:t>
            </a:r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Dissemination</a:t>
            </a:r>
          </a:p>
        </p:txBody>
      </p:sp>
    </p:spTree>
    <p:extLst>
      <p:ext uri="{BB962C8B-B14F-4D97-AF65-F5344CB8AC3E}">
        <p14:creationId xmlns:p14="http://schemas.microsoft.com/office/powerpoint/2010/main" val="162784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The minimum equipment that you need to disseminate frequency signals is a Signal </a:t>
            </a:r>
            <a:r>
              <a:rPr lang="en-US" altLang="en-US" sz="2800" dirty="0" err="1" smtClean="0"/>
              <a:t>Amplificator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Distribuidor</a:t>
            </a:r>
            <a:r>
              <a:rPr lang="en-US" altLang="en-US" sz="2800" dirty="0" smtClean="0"/>
              <a:t>.</a:t>
            </a:r>
            <a:endParaRPr lang="en-US" altLang="en-US" sz="2400" dirty="0"/>
          </a:p>
          <a:p>
            <a:pPr lvl="1"/>
            <a:r>
              <a:rPr lang="en-US" altLang="en-US" sz="2800" dirty="0" smtClean="0"/>
              <a:t>Protect the frequency output form your reference.</a:t>
            </a:r>
          </a:p>
          <a:p>
            <a:pPr lvl="1"/>
            <a:r>
              <a:rPr lang="en-US" altLang="en-US" sz="2800" dirty="0" smtClean="0"/>
              <a:t>Allow to have more than 1 output with the same metrological characteristic from the reference.</a:t>
            </a:r>
          </a:p>
          <a:p>
            <a:pPr lvl="1"/>
            <a:r>
              <a:rPr lang="en-US" altLang="en-US" sz="2800" dirty="0" smtClean="0"/>
              <a:t>Depending of the model, can transfer the frequency signal to longer distances in the laboratory or another buildings.</a:t>
            </a:r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Dissemination</a:t>
            </a:r>
          </a:p>
        </p:txBody>
      </p:sp>
    </p:spTree>
    <p:extLst>
      <p:ext uri="{BB962C8B-B14F-4D97-AF65-F5344CB8AC3E}">
        <p14:creationId xmlns:p14="http://schemas.microsoft.com/office/powerpoint/2010/main" val="173688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28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You can disseminate time with:</a:t>
            </a:r>
            <a:endParaRPr lang="en-US" altLang="en-US" sz="2400" dirty="0"/>
          </a:p>
          <a:p>
            <a:pPr lvl="1"/>
            <a:r>
              <a:rPr lang="en-US" altLang="en-US" sz="2800" dirty="0" smtClean="0"/>
              <a:t>NTP servers</a:t>
            </a:r>
          </a:p>
          <a:p>
            <a:pPr lvl="1"/>
            <a:r>
              <a:rPr lang="en-US" altLang="en-US" sz="2800" dirty="0" smtClean="0"/>
              <a:t>Web Clocks</a:t>
            </a:r>
          </a:p>
          <a:p>
            <a:pPr lvl="1"/>
            <a:r>
              <a:rPr lang="en-US" altLang="en-US" sz="2800" dirty="0" smtClean="0"/>
              <a:t>Telephone time server</a:t>
            </a:r>
          </a:p>
          <a:p>
            <a:r>
              <a:rPr lang="en-US" altLang="en-US" sz="3200" dirty="0" smtClean="0"/>
              <a:t>But if you have the resources you can disseminate time using:</a:t>
            </a:r>
          </a:p>
          <a:p>
            <a:pPr lvl="1"/>
            <a:r>
              <a:rPr lang="en-US" altLang="en-US" sz="2800" dirty="0" smtClean="0"/>
              <a:t>Radio signals time code </a:t>
            </a:r>
          </a:p>
        </p:txBody>
      </p:sp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Dissemination</a:t>
            </a:r>
          </a:p>
        </p:txBody>
      </p:sp>
    </p:spTree>
    <p:extLst>
      <p:ext uri="{BB962C8B-B14F-4D97-AF65-F5344CB8AC3E}">
        <p14:creationId xmlns:p14="http://schemas.microsoft.com/office/powerpoint/2010/main" val="405701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4059</TotalTime>
  <Words>532</Words>
  <Application>Microsoft Office PowerPoint</Application>
  <PresentationFormat>Presentación en pantalla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Concurrencia</vt:lpstr>
      <vt:lpstr>TIME AND FREQUENCY CALIBRATION AND DISSEMINATION LABORATORY REQUIREMENTS</vt:lpstr>
      <vt:lpstr>Time and Frequency Laboratory</vt:lpstr>
      <vt:lpstr>Standards</vt:lpstr>
      <vt:lpstr>Calibration</vt:lpstr>
      <vt:lpstr>Calibration</vt:lpstr>
      <vt:lpstr>Dissemination</vt:lpstr>
      <vt:lpstr>Dissemination</vt:lpstr>
      <vt:lpstr>Dissemination</vt:lpstr>
      <vt:lpstr>Dissemination</vt:lpstr>
      <vt:lpstr>Dissemination</vt:lpstr>
      <vt:lpstr>Thanks rsolis@cenamep.org.pa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and Frequency Metrology: Fundamental concepts in Time and Frequency metrology</dc:title>
  <dc:creator>Raúl Fernando Solís Betancur</dc:creator>
  <cp:lastModifiedBy>Raul Solis</cp:lastModifiedBy>
  <cp:revision>370</cp:revision>
  <dcterms:created xsi:type="dcterms:W3CDTF">2013-09-23T19:38:20Z</dcterms:created>
  <dcterms:modified xsi:type="dcterms:W3CDTF">2017-10-25T05:14:52Z</dcterms:modified>
</cp:coreProperties>
</file>